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dara" panose="020E0502030303020204" pitchFamily="34" charset="0"/>
      <p:regular r:id="rId11"/>
      <p:bold r:id="rId12"/>
      <p:italic r:id="rId13"/>
      <p:boldItalic r:id="rId14"/>
    </p:embeddedFont>
    <p:embeddedFont>
      <p:font typeface="Canva Sans Bold" panose="020B0803030501040103" pitchFamily="34" charset="0"/>
      <p:regular r:id="rId15"/>
      <p:bold r:id="rId16"/>
    </p:embeddedFont>
    <p:embeddedFont>
      <p:font typeface="Codec Pro" pitchFamily="2" charset="0"/>
      <p:regular r:id="rId17"/>
    </p:embeddedFont>
    <p:embeddedFont>
      <p:font typeface="Codec Pro ExtraBold" pitchFamily="2" charset="0"/>
      <p:regular r:id="rId18"/>
      <p:bold r:id="rId19"/>
    </p:embeddedFont>
    <p:embeddedFont>
      <p:font typeface="Codec Pro ExtraBold Bold" pitchFamily="2" charset="0"/>
      <p:regular r:id="rId20"/>
      <p:bold r:id="rId21"/>
    </p:embeddedFont>
    <p:embeddedFont>
      <p:font typeface="Montserrat Light" panose="020F0302020204030204" pitchFamily="34" charset="0"/>
      <p:regular r:id="rId22"/>
      <p:italic r:id="rId23"/>
    </p:embeddedFont>
    <p:embeddedFont>
      <p:font typeface="Montserrat Light Bold" pitchFamily="2" charset="77"/>
      <p:regular r:id="rId24"/>
      <p:bold r:id="rId25"/>
    </p:embeddedFont>
    <p:embeddedFont>
      <p:font typeface="Noto Sans" panose="020B0502040504020204" pitchFamily="34" charset="0"/>
      <p:regular r:id="rId26"/>
      <p:bold r:id="rId27"/>
      <p:italic r:id="rId28"/>
      <p:boldItalic r:id="rId29"/>
    </p:embeddedFont>
    <p:embeddedFont>
      <p:font typeface="Noto Sans Bold" panose="020B0802040504020204" pitchFamily="34" charset="0"/>
      <p:regular r:id="rId30"/>
      <p:bold r:id="rId31"/>
    </p:embeddedFont>
    <p:embeddedFont>
      <p:font typeface="TAN Tangkiwood" pitchFamily="2" charset="77"/>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73" autoAdjust="0"/>
  </p:normalViewPr>
  <p:slideViewPr>
    <p:cSldViewPr>
      <p:cViewPr varScale="1">
        <p:scale>
          <a:sx n="57" d="100"/>
          <a:sy n="57" d="100"/>
        </p:scale>
        <p:origin x="8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EDB9B-EA49-4165-B141-2B95D6E8DFDB}" type="datetimeFigureOut">
              <a:rPr lang="en-IN" smtClean="0"/>
              <a:t>12/11/25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A05CB-BE69-4DF1-BAB8-D5C8E9BAAA47}" type="slidenum">
              <a:rPr lang="en-IN" smtClean="0"/>
              <a:t>‹#›</a:t>
            </a:fld>
            <a:endParaRPr lang="en-IN"/>
          </a:p>
        </p:txBody>
      </p:sp>
    </p:spTree>
    <p:extLst>
      <p:ext uri="{BB962C8B-B14F-4D97-AF65-F5344CB8AC3E}">
        <p14:creationId xmlns:p14="http://schemas.microsoft.com/office/powerpoint/2010/main" val="2520330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2A05CB-BE69-4DF1-BAB8-D5C8E9BAAA47}" type="slidenum">
              <a:rPr lang="en-IN" smtClean="0"/>
              <a:t>5</a:t>
            </a:fld>
            <a:endParaRPr lang="en-IN"/>
          </a:p>
        </p:txBody>
      </p:sp>
    </p:spTree>
    <p:extLst>
      <p:ext uri="{BB962C8B-B14F-4D97-AF65-F5344CB8AC3E}">
        <p14:creationId xmlns:p14="http://schemas.microsoft.com/office/powerpoint/2010/main" val="130590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28600" y="0"/>
            <a:ext cx="18669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1347927" y="1390894"/>
            <a:ext cx="175627" cy="6291840"/>
            <a:chOff x="0" y="0"/>
            <a:chExt cx="36475" cy="1306712"/>
          </a:xfrm>
        </p:grpSpPr>
        <p:sp>
          <p:nvSpPr>
            <p:cNvPr id="4" name="Freeform 4"/>
            <p:cNvSpPr/>
            <p:nvPr/>
          </p:nvSpPr>
          <p:spPr>
            <a:xfrm>
              <a:off x="0" y="0"/>
              <a:ext cx="36475" cy="1306712"/>
            </a:xfrm>
            <a:custGeom>
              <a:avLst/>
              <a:gdLst/>
              <a:ahLst/>
              <a:cxnLst/>
              <a:rect l="l" t="t" r="r" b="b"/>
              <a:pathLst>
                <a:path w="36475" h="1306712">
                  <a:moveTo>
                    <a:pt x="0" y="0"/>
                  </a:moveTo>
                  <a:lnTo>
                    <a:pt x="36475" y="0"/>
                  </a:lnTo>
                  <a:lnTo>
                    <a:pt x="36475" y="1306712"/>
                  </a:lnTo>
                  <a:lnTo>
                    <a:pt x="0" y="1306712"/>
                  </a:lnTo>
                  <a:close/>
                </a:path>
              </a:pathLst>
            </a:custGeom>
            <a:solidFill>
              <a:srgbClr val="FFFFFF"/>
            </a:solidFill>
          </p:spPr>
          <p:txBody>
            <a:bodyPr/>
            <a:lstStyle/>
            <a:p>
              <a:endParaRPr lang="en-US"/>
            </a:p>
          </p:txBody>
        </p:sp>
        <p:sp>
          <p:nvSpPr>
            <p:cNvPr id="5" name="TextBox 5"/>
            <p:cNvSpPr txBox="1"/>
            <p:nvPr/>
          </p:nvSpPr>
          <p:spPr>
            <a:xfrm>
              <a:off x="0" y="-19050"/>
              <a:ext cx="36475" cy="132576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847070" y="3294689"/>
            <a:ext cx="16067099" cy="3528082"/>
          </a:xfrm>
          <a:prstGeom prst="rect">
            <a:avLst/>
          </a:prstGeom>
        </p:spPr>
        <p:txBody>
          <a:bodyPr lIns="0" tIns="0" rIns="0" bIns="0" rtlCol="0" anchor="t">
            <a:spAutoFit/>
          </a:bodyPr>
          <a:lstStyle/>
          <a:p>
            <a:pPr>
              <a:lnSpc>
                <a:spcPts val="4690"/>
              </a:lnSpc>
            </a:pPr>
            <a:endParaRPr lang="en-US" sz="9628" dirty="0">
              <a:solidFill>
                <a:srgbClr val="FFFFFF"/>
              </a:solidFill>
              <a:latin typeface="Codec Pro ExtraBold"/>
            </a:endParaRPr>
          </a:p>
          <a:p>
            <a:pPr>
              <a:lnSpc>
                <a:spcPts val="11554"/>
              </a:lnSpc>
            </a:pPr>
            <a:r>
              <a:rPr lang="en-US" sz="9628" dirty="0">
                <a:solidFill>
                  <a:srgbClr val="FFFFFF"/>
                </a:solidFill>
                <a:latin typeface="Codec Pro ExtraBold"/>
              </a:rPr>
              <a:t>CROP PREDICTIONS !!</a:t>
            </a:r>
          </a:p>
          <a:p>
            <a:pPr>
              <a:lnSpc>
                <a:spcPts val="11554"/>
              </a:lnSpc>
            </a:pPr>
            <a:endParaRPr lang="en-US" sz="9628" dirty="0">
              <a:solidFill>
                <a:srgbClr val="FFFFFF"/>
              </a:solidFill>
              <a:latin typeface="Codec Pro ExtraBold"/>
            </a:endParaRPr>
          </a:p>
        </p:txBody>
      </p:sp>
      <p:sp>
        <p:nvSpPr>
          <p:cNvPr id="7" name="TextBox 7"/>
          <p:cNvSpPr txBox="1"/>
          <p:nvPr/>
        </p:nvSpPr>
        <p:spPr>
          <a:xfrm>
            <a:off x="1847070" y="1181344"/>
            <a:ext cx="13850130" cy="2220223"/>
          </a:xfrm>
          <a:prstGeom prst="rect">
            <a:avLst/>
          </a:prstGeom>
        </p:spPr>
        <p:txBody>
          <a:bodyPr wrap="square" lIns="0" tIns="0" rIns="0" bIns="0" rtlCol="0" anchor="t">
            <a:spAutoFit/>
          </a:bodyPr>
          <a:lstStyle/>
          <a:p>
            <a:pPr>
              <a:lnSpc>
                <a:spcPts val="17885"/>
              </a:lnSpc>
            </a:pPr>
            <a:r>
              <a:rPr lang="en-US" sz="14904" dirty="0">
                <a:solidFill>
                  <a:srgbClr val="FFFFFF"/>
                </a:solidFill>
                <a:latin typeface="Codec Pro ExtraBold"/>
              </a:rPr>
              <a:t>ANAVIRN-</a:t>
            </a:r>
          </a:p>
        </p:txBody>
      </p:sp>
      <p:sp>
        <p:nvSpPr>
          <p:cNvPr id="8" name="Freeform 8"/>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4908243" y="7482709"/>
            <a:ext cx="7600942" cy="2202334"/>
          </a:xfrm>
          <a:prstGeom prst="rect">
            <a:avLst/>
          </a:prstGeom>
        </p:spPr>
        <p:txBody>
          <a:bodyPr lIns="0" tIns="0" rIns="0" bIns="0" rtlCol="0" anchor="t">
            <a:spAutoFit/>
          </a:bodyPr>
          <a:lstStyle/>
          <a:p>
            <a:pPr algn="ctr">
              <a:lnSpc>
                <a:spcPts val="5839"/>
              </a:lnSpc>
            </a:pPr>
            <a:r>
              <a:rPr lang="en-US" sz="4171" dirty="0">
                <a:solidFill>
                  <a:srgbClr val="D9D9D9"/>
                </a:solidFill>
                <a:latin typeface="TAN Tangkiwood"/>
              </a:rPr>
              <a:t>KRISHNANAND YADAV-S24CSEU0657</a:t>
            </a:r>
          </a:p>
          <a:p>
            <a:pPr algn="ctr">
              <a:lnSpc>
                <a:spcPts val="5839"/>
              </a:lnSpc>
            </a:pPr>
            <a:r>
              <a:rPr lang="en-US" sz="4171" dirty="0">
                <a:solidFill>
                  <a:srgbClr val="D9D9D9"/>
                </a:solidFill>
                <a:latin typeface="TAN Tangkiwood"/>
              </a:rPr>
              <a:t>SATYAM KUMAR-S24CSEU0480</a:t>
            </a:r>
          </a:p>
          <a:p>
            <a:pPr algn="ctr">
              <a:lnSpc>
                <a:spcPts val="5839"/>
              </a:lnSpc>
            </a:pPr>
            <a:r>
              <a:rPr lang="en-US" sz="4171" dirty="0">
                <a:solidFill>
                  <a:srgbClr val="D9D9D9"/>
                </a:solidFill>
                <a:latin typeface="TAN Tangkiwood"/>
              </a:rPr>
              <a:t>ANJALI SINGH-S24CSEU0359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3548509" y="159703"/>
            <a:ext cx="1119098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Problem Statement</a:t>
            </a:r>
          </a:p>
        </p:txBody>
      </p:sp>
      <p:sp>
        <p:nvSpPr>
          <p:cNvPr id="4" name="TextBox 4"/>
          <p:cNvSpPr txBox="1"/>
          <p:nvPr/>
        </p:nvSpPr>
        <p:spPr>
          <a:xfrm>
            <a:off x="258188" y="3287961"/>
            <a:ext cx="17663430" cy="5845318"/>
          </a:xfrm>
          <a:prstGeom prst="rect">
            <a:avLst/>
          </a:prstGeom>
        </p:spPr>
        <p:txBody>
          <a:bodyPr lIns="0" tIns="0" rIns="0" bIns="0" rtlCol="0" anchor="t">
            <a:spAutoFit/>
          </a:bodyPr>
          <a:lstStyle/>
          <a:p>
            <a:pPr algn="just">
              <a:lnSpc>
                <a:spcPts val="5130"/>
              </a:lnSpc>
            </a:pPr>
            <a:r>
              <a:rPr lang="en-US" sz="4800" dirty="0">
                <a:solidFill>
                  <a:schemeClr val="bg1"/>
                </a:solidFill>
              </a:rPr>
              <a:t>Farmers often rely on traditional knowledge rather than data-driven insights for crop selection, leading to poor yields and financial losses. Due to limited access to soil analysis, weather data, and expert guidance, they struggle to identify the most suitable crops for their land. There is a need for an intelligent system that analyzes soil and environmental factors to provide accurate, personalized crop recommendations for improved productivity and sustainability</a:t>
            </a:r>
            <a:r>
              <a:rPr lang="en-US" sz="4000" dirty="0"/>
              <a:t>.</a:t>
            </a:r>
          </a:p>
          <a:p>
            <a:pPr algn="just">
              <a:lnSpc>
                <a:spcPts val="5130"/>
              </a:lnSpc>
            </a:pPr>
            <a:endParaRPr lang="en-US" sz="3664" dirty="0">
              <a:solidFill>
                <a:schemeClr val="bg1">
                  <a:lumMod val="95000"/>
                </a:schemeClr>
              </a:solidFill>
              <a:latin typeface="Codec Pro"/>
            </a:endParaRPr>
          </a:p>
          <a:p>
            <a:pPr algn="just">
              <a:lnSpc>
                <a:spcPts val="5130"/>
              </a:lnSpc>
              <a:spcBef>
                <a:spcPct val="0"/>
              </a:spcBef>
            </a:pPr>
            <a:endParaRPr lang="en-US" sz="3664" dirty="0">
              <a:solidFill>
                <a:srgbClr val="EAEAEA"/>
              </a:solidFill>
              <a:latin typeface="Codec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Freeform 3"/>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928025" y="-3336515"/>
            <a:ext cx="9856051" cy="8730429"/>
          </a:xfrm>
          <a:custGeom>
            <a:avLst/>
            <a:gdLst/>
            <a:ahLst/>
            <a:cxnLst/>
            <a:rect l="l" t="t" r="r" b="b"/>
            <a:pathLst>
              <a:path w="9856051" h="8730429">
                <a:moveTo>
                  <a:pt x="0" y="0"/>
                </a:moveTo>
                <a:lnTo>
                  <a:pt x="9856050" y="0"/>
                </a:lnTo>
                <a:lnTo>
                  <a:pt x="9856050" y="8730430"/>
                </a:lnTo>
                <a:lnTo>
                  <a:pt x="0" y="8730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96398" y="827799"/>
            <a:ext cx="17861725" cy="8846426"/>
            <a:chOff x="0" y="0"/>
            <a:chExt cx="4704323" cy="2329923"/>
          </a:xfrm>
        </p:grpSpPr>
        <p:sp>
          <p:nvSpPr>
            <p:cNvPr id="6" name="Freeform 6"/>
            <p:cNvSpPr/>
            <p:nvPr/>
          </p:nvSpPr>
          <p:spPr>
            <a:xfrm>
              <a:off x="0" y="0"/>
              <a:ext cx="4704323" cy="2329923"/>
            </a:xfrm>
            <a:custGeom>
              <a:avLst/>
              <a:gdLst/>
              <a:ahLst/>
              <a:cxnLst/>
              <a:rect l="l" t="t" r="r" b="b"/>
              <a:pathLst>
                <a:path w="4704323" h="2329923">
                  <a:moveTo>
                    <a:pt x="0" y="0"/>
                  </a:moveTo>
                  <a:lnTo>
                    <a:pt x="4704323" y="0"/>
                  </a:lnTo>
                  <a:lnTo>
                    <a:pt x="4704323" y="2329923"/>
                  </a:lnTo>
                  <a:lnTo>
                    <a:pt x="0" y="2329923"/>
                  </a:lnTo>
                  <a:close/>
                </a:path>
              </a:pathLst>
            </a:custGeom>
            <a:solidFill>
              <a:srgbClr val="000000">
                <a:alpha val="57647"/>
              </a:srgbClr>
            </a:solidFill>
          </p:spPr>
          <p:txBody>
            <a:bodyPr/>
            <a:lstStyle/>
            <a:p>
              <a:endParaRPr lang="en-US"/>
            </a:p>
          </p:txBody>
        </p:sp>
        <p:sp>
          <p:nvSpPr>
            <p:cNvPr id="7" name="TextBox 7"/>
            <p:cNvSpPr txBox="1"/>
            <p:nvPr/>
          </p:nvSpPr>
          <p:spPr>
            <a:xfrm>
              <a:off x="0" y="-19050"/>
              <a:ext cx="4704323" cy="234897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680218" y="876300"/>
            <a:ext cx="14927563" cy="1750313"/>
          </a:xfrm>
          <a:prstGeom prst="rect">
            <a:avLst/>
          </a:prstGeom>
        </p:spPr>
        <p:txBody>
          <a:bodyPr lIns="0" tIns="0" rIns="0" bIns="0" rtlCol="0" anchor="t">
            <a:spAutoFit/>
          </a:bodyPr>
          <a:lstStyle/>
          <a:p>
            <a:pPr marL="0" lvl="0" indent="0" algn="ctr">
              <a:lnSpc>
                <a:spcPts val="12611"/>
              </a:lnSpc>
              <a:spcBef>
                <a:spcPct val="0"/>
              </a:spcBef>
            </a:pPr>
            <a:r>
              <a:rPr lang="en-US" sz="10509">
                <a:solidFill>
                  <a:srgbClr val="FFFFFF"/>
                </a:solidFill>
                <a:latin typeface="Codec Pro ExtraBold"/>
              </a:rPr>
              <a:t>PROPOSED SOLUTION</a:t>
            </a:r>
          </a:p>
        </p:txBody>
      </p:sp>
      <p:sp>
        <p:nvSpPr>
          <p:cNvPr id="9" name="TextBox 9"/>
          <p:cNvSpPr txBox="1"/>
          <p:nvPr/>
        </p:nvSpPr>
        <p:spPr>
          <a:xfrm>
            <a:off x="415907" y="2596653"/>
            <a:ext cx="17172601" cy="6792885"/>
          </a:xfrm>
          <a:prstGeom prst="rect">
            <a:avLst/>
          </a:prstGeom>
        </p:spPr>
        <p:txBody>
          <a:bodyPr lIns="0" tIns="0" rIns="0" bIns="0" rtlCol="0" anchor="t">
            <a:spAutoFit/>
          </a:bodyPr>
          <a:lstStyle/>
          <a:p>
            <a:r>
              <a:rPr lang="en-US" sz="4000" b="1" dirty="0" err="1">
                <a:solidFill>
                  <a:srgbClr val="FF0000"/>
                </a:solidFill>
              </a:rPr>
              <a:t>Anavrin</a:t>
            </a:r>
            <a:r>
              <a:rPr lang="en-US" sz="4000" dirty="0">
                <a:solidFill>
                  <a:srgbClr val="FF0000"/>
                </a:solidFill>
              </a:rPr>
              <a:t> </a:t>
            </a:r>
            <a:r>
              <a:rPr lang="en-US" sz="4000" dirty="0">
                <a:solidFill>
                  <a:schemeClr val="bg1"/>
                </a:solidFill>
              </a:rPr>
              <a:t>is an intelligent, AI-powered crop recommendation system designed to assist farmers in making data-driven crop choices. It analyzes key soil parameters such as nitrogen (N), phosphorus (P), potassium (K), pH levels, along with temperature, humidity, and rainfall data. Using advanced </a:t>
            </a:r>
            <a:r>
              <a:rPr lang="en-US" sz="4000" b="1" dirty="0">
                <a:solidFill>
                  <a:schemeClr val="bg1"/>
                </a:solidFill>
              </a:rPr>
              <a:t>machine learning algorithms</a:t>
            </a:r>
            <a:r>
              <a:rPr lang="en-US" sz="4000" dirty="0">
                <a:solidFill>
                  <a:schemeClr val="bg1"/>
                </a:solidFill>
              </a:rPr>
              <a:t> like </a:t>
            </a:r>
            <a:r>
              <a:rPr lang="en-US" sz="4000" b="1" dirty="0">
                <a:solidFill>
                  <a:schemeClr val="bg1"/>
                </a:solidFill>
              </a:rPr>
              <a:t>Random Forest</a:t>
            </a:r>
            <a:r>
              <a:rPr lang="en-US" sz="4000" dirty="0">
                <a:solidFill>
                  <a:schemeClr val="bg1"/>
                </a:solidFill>
              </a:rPr>
              <a:t> and </a:t>
            </a:r>
            <a:r>
              <a:rPr lang="en-US" sz="4000" b="1" dirty="0">
                <a:solidFill>
                  <a:schemeClr val="bg1"/>
                </a:solidFill>
              </a:rPr>
              <a:t>SVM</a:t>
            </a:r>
            <a:r>
              <a:rPr lang="en-US" sz="4000" dirty="0">
                <a:solidFill>
                  <a:schemeClr val="bg1"/>
                </a:solidFill>
              </a:rPr>
              <a:t>, </a:t>
            </a:r>
            <a:r>
              <a:rPr lang="en-US" sz="4000" b="1" dirty="0" err="1">
                <a:solidFill>
                  <a:srgbClr val="FF0000"/>
                </a:solidFill>
              </a:rPr>
              <a:t>Anavrin</a:t>
            </a:r>
            <a:endParaRPr lang="en-US" sz="4000" b="1" dirty="0">
              <a:solidFill>
                <a:srgbClr val="FF0000"/>
              </a:solidFill>
            </a:endParaRPr>
          </a:p>
          <a:p>
            <a:r>
              <a:rPr lang="en-US" sz="4000" dirty="0">
                <a:solidFill>
                  <a:schemeClr val="bg1"/>
                </a:solidFill>
              </a:rPr>
              <a:t> predicts the most suitable crops with high accuracy and confidence scores.</a:t>
            </a:r>
          </a:p>
          <a:p>
            <a:r>
              <a:rPr lang="en-US" sz="4000" dirty="0">
                <a:solidFill>
                  <a:schemeClr val="bg1"/>
                </a:solidFill>
              </a:rPr>
              <a:t>The system features an </a:t>
            </a:r>
            <a:r>
              <a:rPr lang="en-US" sz="4000" b="1" dirty="0">
                <a:solidFill>
                  <a:schemeClr val="bg1"/>
                </a:solidFill>
              </a:rPr>
              <a:t>interactive, user-friendly dashboard</a:t>
            </a:r>
            <a:r>
              <a:rPr lang="en-US" sz="4000" dirty="0">
                <a:solidFill>
                  <a:schemeClr val="bg1"/>
                </a:solidFill>
              </a:rPr>
              <a:t> where farmers can input parameters, get instant predictions, and receive cultivation tips. By combining technology with agriculture, </a:t>
            </a:r>
            <a:r>
              <a:rPr lang="en-US" sz="4000" dirty="0" err="1">
                <a:solidFill>
                  <a:schemeClr val="bg1"/>
                </a:solidFill>
              </a:rPr>
              <a:t>Anavrin</a:t>
            </a:r>
            <a:r>
              <a:rPr lang="en-US" sz="4000" dirty="0">
                <a:solidFill>
                  <a:schemeClr val="bg1"/>
                </a:solidFill>
              </a:rPr>
              <a:t> empowers farmers to improve productivity, optimize resource use, and achieve sustainable farming outcomes.</a:t>
            </a:r>
          </a:p>
          <a:p>
            <a:pPr algn="just">
              <a:lnSpc>
                <a:spcPts val="5498"/>
              </a:lnSpc>
            </a:pP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0"/>
            <a:ext cx="4513686" cy="11241465"/>
          </a:xfrm>
          <a:custGeom>
            <a:avLst/>
            <a:gdLst/>
            <a:ahLst/>
            <a:cxnLst/>
            <a:rect l="l" t="t" r="r" b="b"/>
            <a:pathLst>
              <a:path w="4513686" h="11241465">
                <a:moveTo>
                  <a:pt x="0" y="0"/>
                </a:moveTo>
                <a:lnTo>
                  <a:pt x="4513686" y="0"/>
                </a:lnTo>
                <a:lnTo>
                  <a:pt x="4513686" y="11241465"/>
                </a:lnTo>
                <a:lnTo>
                  <a:pt x="0" y="11241465"/>
                </a:lnTo>
                <a:lnTo>
                  <a:pt x="0" y="0"/>
                </a:lnTo>
                <a:close/>
              </a:path>
            </a:pathLst>
          </a:custGeom>
          <a:blipFill>
            <a:blip r:embed="rId2"/>
            <a:stretch>
              <a:fillRect l="-108491" r="-164621"/>
            </a:stretch>
          </a:blipFill>
        </p:spPr>
        <p:txBody>
          <a:bodyPr/>
          <a:lstStyle/>
          <a:p>
            <a:endParaRPr lang="en-US"/>
          </a:p>
        </p:txBody>
      </p:sp>
      <p:sp>
        <p:nvSpPr>
          <p:cNvPr id="3" name="Freeform 3"/>
          <p:cNvSpPr/>
          <p:nvPr/>
        </p:nvSpPr>
        <p:spPr>
          <a:xfrm>
            <a:off x="6322411"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550078" y="3988551"/>
            <a:ext cx="1838917" cy="1838917"/>
          </a:xfrm>
          <a:custGeom>
            <a:avLst/>
            <a:gdLst/>
            <a:ahLst/>
            <a:cxnLst/>
            <a:rect l="l" t="t" r="r" b="b"/>
            <a:pathLst>
              <a:path w="1838917" h="1838917">
                <a:moveTo>
                  <a:pt x="0" y="0"/>
                </a:moveTo>
                <a:lnTo>
                  <a:pt x="1838917" y="0"/>
                </a:lnTo>
                <a:lnTo>
                  <a:pt x="1838917"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002550" y="3988551"/>
            <a:ext cx="1838917" cy="1838917"/>
          </a:xfrm>
          <a:custGeom>
            <a:avLst/>
            <a:gdLst/>
            <a:ahLst/>
            <a:cxnLst/>
            <a:rect l="l" t="t" r="r" b="b"/>
            <a:pathLst>
              <a:path w="1838917" h="1838917">
                <a:moveTo>
                  <a:pt x="0" y="0"/>
                </a:moveTo>
                <a:lnTo>
                  <a:pt x="1838916" y="0"/>
                </a:lnTo>
                <a:lnTo>
                  <a:pt x="1838916" y="1838917"/>
                </a:lnTo>
                <a:lnTo>
                  <a:pt x="0" y="18389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6698208" y="4350713"/>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913567" y="4350713"/>
            <a:ext cx="1111938" cy="1109158"/>
          </a:xfrm>
          <a:custGeom>
            <a:avLst/>
            <a:gdLst/>
            <a:ahLst/>
            <a:cxnLst/>
            <a:rect l="l" t="t" r="r" b="b"/>
            <a:pathLst>
              <a:path w="1111938" h="1109158">
                <a:moveTo>
                  <a:pt x="0" y="0"/>
                </a:moveTo>
                <a:lnTo>
                  <a:pt x="1111939" y="0"/>
                </a:lnTo>
                <a:lnTo>
                  <a:pt x="1111939" y="1109158"/>
                </a:lnTo>
                <a:lnTo>
                  <a:pt x="0" y="1109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5804775" y="1238118"/>
            <a:ext cx="7151036" cy="2543175"/>
          </a:xfrm>
          <a:prstGeom prst="rect">
            <a:avLst/>
          </a:prstGeom>
        </p:spPr>
        <p:txBody>
          <a:bodyPr lIns="0" tIns="0" rIns="0" bIns="0" rtlCol="0" anchor="t">
            <a:spAutoFit/>
          </a:bodyPr>
          <a:lstStyle/>
          <a:p>
            <a:pPr marL="0" lvl="0" indent="0">
              <a:lnSpc>
                <a:spcPts val="9536"/>
              </a:lnSpc>
              <a:spcBef>
                <a:spcPct val="0"/>
              </a:spcBef>
            </a:pPr>
            <a:r>
              <a:rPr lang="en-US" sz="7947">
                <a:solidFill>
                  <a:srgbClr val="1A1A1A"/>
                </a:solidFill>
                <a:latin typeface="Codec Pro ExtraBold"/>
              </a:rPr>
              <a:t>GOALS AND OBJECTIVES</a:t>
            </a:r>
          </a:p>
        </p:txBody>
      </p:sp>
      <p:sp>
        <p:nvSpPr>
          <p:cNvPr id="9" name="TextBox 9"/>
          <p:cNvSpPr txBox="1"/>
          <p:nvPr/>
        </p:nvSpPr>
        <p:spPr>
          <a:xfrm>
            <a:off x="5804775" y="6029291"/>
            <a:ext cx="2874189" cy="811530"/>
          </a:xfrm>
          <a:prstGeom prst="rect">
            <a:avLst/>
          </a:prstGeom>
        </p:spPr>
        <p:txBody>
          <a:bodyPr lIns="0" tIns="0" rIns="0" bIns="0" rtlCol="0" anchor="t">
            <a:spAutoFit/>
          </a:bodyPr>
          <a:lstStyle/>
          <a:p>
            <a:pPr marL="0" lvl="0" indent="0" algn="ctr">
              <a:lnSpc>
                <a:spcPts val="3119"/>
              </a:lnSpc>
              <a:spcBef>
                <a:spcPct val="0"/>
              </a:spcBef>
            </a:pPr>
            <a:r>
              <a:rPr lang="en-US" sz="2599">
                <a:solidFill>
                  <a:srgbClr val="FFFFFF"/>
                </a:solidFill>
                <a:latin typeface="Montserrat Light Bold"/>
              </a:rPr>
              <a:t>Empowering Users</a:t>
            </a:r>
          </a:p>
        </p:txBody>
      </p:sp>
      <p:sp>
        <p:nvSpPr>
          <p:cNvPr id="10" name="TextBox 10"/>
          <p:cNvSpPr txBox="1"/>
          <p:nvPr/>
        </p:nvSpPr>
        <p:spPr>
          <a:xfrm>
            <a:off x="9144000" y="6029291"/>
            <a:ext cx="2874189" cy="81153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Diverse Categories</a:t>
            </a:r>
          </a:p>
        </p:txBody>
      </p:sp>
      <p:sp>
        <p:nvSpPr>
          <p:cNvPr id="11" name="TextBox 11"/>
          <p:cNvSpPr txBox="1"/>
          <p:nvPr/>
        </p:nvSpPr>
        <p:spPr>
          <a:xfrm>
            <a:off x="12484914" y="6027493"/>
            <a:ext cx="2874189" cy="405765"/>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FFFFFF"/>
                </a:solidFill>
                <a:latin typeface="Montserrat Light Bold"/>
              </a:rPr>
              <a:t>Incorporating AI</a:t>
            </a:r>
          </a:p>
        </p:txBody>
      </p:sp>
      <p:sp>
        <p:nvSpPr>
          <p:cNvPr id="12" name="TextBox 12"/>
          <p:cNvSpPr txBox="1"/>
          <p:nvPr/>
        </p:nvSpPr>
        <p:spPr>
          <a:xfrm>
            <a:off x="5952011" y="6066078"/>
            <a:ext cx="2727161" cy="3162212"/>
          </a:xfrm>
          <a:prstGeom prst="rect">
            <a:avLst/>
          </a:prstGeom>
        </p:spPr>
        <p:txBody>
          <a:bodyPr lIns="0" tIns="0" rIns="0" bIns="0" rtlCol="0" anchor="t">
            <a:spAutoFit/>
          </a:bodyPr>
          <a:lstStyle/>
          <a:p>
            <a:pPr algn="ctr">
              <a:lnSpc>
                <a:spcPts val="3079"/>
              </a:lnSpc>
            </a:pPr>
            <a:r>
              <a:rPr lang="en-US" sz="2400" dirty="0" err="1">
                <a:latin typeface="Candara" panose="020E0502030303020204" pitchFamily="34" charset="0"/>
              </a:rPr>
              <a:t>Anavrin</a:t>
            </a:r>
            <a:r>
              <a:rPr lang="en-US" sz="2400" dirty="0">
                <a:latin typeface="Candara" panose="020E0502030303020204" pitchFamily="34" charset="0"/>
              </a:rPr>
              <a:t> aims to empower farmers with data-driven insights by providing accurate crop recommendations based on soil and weather conditions</a:t>
            </a:r>
            <a:r>
              <a:rPr lang="en-US" sz="2400" dirty="0"/>
              <a:t>.</a:t>
            </a:r>
            <a:r>
              <a:rPr lang="en-US" sz="2199" dirty="0">
                <a:solidFill>
                  <a:srgbClr val="010101"/>
                </a:solidFill>
                <a:latin typeface="Montserrat Light"/>
              </a:rPr>
              <a:t>.</a:t>
            </a:r>
          </a:p>
        </p:txBody>
      </p:sp>
      <p:sp>
        <p:nvSpPr>
          <p:cNvPr id="13" name="TextBox 13"/>
          <p:cNvSpPr txBox="1"/>
          <p:nvPr/>
        </p:nvSpPr>
        <p:spPr>
          <a:xfrm>
            <a:off x="9290612" y="5999280"/>
            <a:ext cx="2727161" cy="3161058"/>
          </a:xfrm>
          <a:prstGeom prst="rect">
            <a:avLst/>
          </a:prstGeom>
        </p:spPr>
        <p:txBody>
          <a:bodyPr lIns="0" tIns="0" rIns="0" bIns="0" rtlCol="0" anchor="t">
            <a:spAutoFit/>
          </a:bodyPr>
          <a:lstStyle/>
          <a:p>
            <a:pPr algn="ctr">
              <a:lnSpc>
                <a:spcPts val="3079"/>
              </a:lnSpc>
            </a:pPr>
            <a:r>
              <a:rPr lang="en-US" sz="2400" dirty="0">
                <a:latin typeface="Candara" panose="020E0502030303020204" pitchFamily="34" charset="0"/>
              </a:rPr>
              <a:t>Enhance practical knowledge of Python, </a:t>
            </a:r>
            <a:r>
              <a:rPr lang="en-US" sz="2400" dirty="0" err="1">
                <a:latin typeface="Candara" panose="020E0502030303020204" pitchFamily="34" charset="0"/>
              </a:rPr>
              <a:t>Streamlit</a:t>
            </a:r>
            <a:r>
              <a:rPr lang="en-US" sz="2400" dirty="0">
                <a:latin typeface="Candara" panose="020E0502030303020204" pitchFamily="34" charset="0"/>
              </a:rPr>
              <a:t>, and data visualization tools to build an interactive and efficient web application</a:t>
            </a:r>
            <a:r>
              <a:rPr lang="en-US" sz="2400" dirty="0"/>
              <a:t>.</a:t>
            </a:r>
            <a:endParaRPr lang="en-US" sz="2199" dirty="0">
              <a:solidFill>
                <a:srgbClr val="010101"/>
              </a:solidFill>
              <a:latin typeface="Montserrat Light"/>
            </a:endParaRPr>
          </a:p>
        </p:txBody>
      </p:sp>
      <p:sp>
        <p:nvSpPr>
          <p:cNvPr id="14" name="TextBox 14"/>
          <p:cNvSpPr txBox="1"/>
          <p:nvPr/>
        </p:nvSpPr>
        <p:spPr>
          <a:xfrm>
            <a:off x="12641774" y="6041012"/>
            <a:ext cx="2727161" cy="2365969"/>
          </a:xfrm>
          <a:prstGeom prst="rect">
            <a:avLst/>
          </a:prstGeom>
        </p:spPr>
        <p:txBody>
          <a:bodyPr lIns="0" tIns="0" rIns="0" bIns="0" rtlCol="0" anchor="t">
            <a:spAutoFit/>
          </a:bodyPr>
          <a:lstStyle/>
          <a:p>
            <a:pPr algn="ctr">
              <a:lnSpc>
                <a:spcPts val="3079"/>
              </a:lnSpc>
            </a:pPr>
            <a:r>
              <a:rPr lang="en-US" sz="2400" dirty="0"/>
              <a:t> FUTURE </a:t>
            </a:r>
            <a:r>
              <a:rPr lang="en-US" sz="2400" dirty="0">
                <a:latin typeface="Candara" panose="020E0502030303020204" pitchFamily="34" charset="0"/>
              </a:rPr>
              <a:t>GOALS-Integrate</a:t>
            </a:r>
            <a:r>
              <a:rPr lang="en-US" sz="2400" dirty="0"/>
              <a:t> live </a:t>
            </a:r>
            <a:r>
              <a:rPr lang="en-US" sz="2400" b="1" dirty="0"/>
              <a:t>weather and GPS-based data</a:t>
            </a:r>
            <a:r>
              <a:rPr lang="en-US" sz="2400" dirty="0"/>
              <a:t> for location-specific crop recommendations.</a:t>
            </a:r>
            <a:endParaRPr lang="en-US" sz="2199" dirty="0">
              <a:solidFill>
                <a:srgbClr val="010101"/>
              </a:solidFill>
              <a:latin typeface="Montserrat Light"/>
            </a:endParaRPr>
          </a:p>
        </p:txBody>
      </p:sp>
      <p:sp>
        <p:nvSpPr>
          <p:cNvPr id="15" name="Freeform 15"/>
          <p:cNvSpPr/>
          <p:nvPr/>
        </p:nvSpPr>
        <p:spPr>
          <a:xfrm>
            <a:off x="13409607" y="4452706"/>
            <a:ext cx="1087323" cy="886168"/>
          </a:xfrm>
          <a:custGeom>
            <a:avLst/>
            <a:gdLst/>
            <a:ahLst/>
            <a:cxnLst/>
            <a:rect l="l" t="t" r="r" b="b"/>
            <a:pathLst>
              <a:path w="1087323" h="886168">
                <a:moveTo>
                  <a:pt x="0" y="0"/>
                </a:moveTo>
                <a:lnTo>
                  <a:pt x="1087323" y="0"/>
                </a:lnTo>
                <a:lnTo>
                  <a:pt x="1087323" y="886168"/>
                </a:lnTo>
                <a:lnTo>
                  <a:pt x="0" y="886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rot="164105">
            <a:off x="-1846127" y="-394158"/>
            <a:ext cx="19408688" cy="10223910"/>
            <a:chOff x="0" y="-19050"/>
            <a:chExt cx="5111753" cy="2692717"/>
          </a:xfrm>
        </p:grpSpPr>
        <p:sp>
          <p:nvSpPr>
            <p:cNvPr id="4" name="Freeform 4"/>
            <p:cNvSpPr/>
            <p:nvPr/>
          </p:nvSpPr>
          <p:spPr>
            <a:xfrm>
              <a:off x="3076" y="64378"/>
              <a:ext cx="5108677" cy="2609289"/>
            </a:xfrm>
            <a:custGeom>
              <a:avLst/>
              <a:gdLst/>
              <a:ahLst/>
              <a:cxnLst/>
              <a:rect l="l" t="t" r="r" b="b"/>
              <a:pathLst>
                <a:path w="5108677" h="2609289">
                  <a:moveTo>
                    <a:pt x="0" y="0"/>
                  </a:moveTo>
                  <a:lnTo>
                    <a:pt x="5108677" y="0"/>
                  </a:lnTo>
                  <a:lnTo>
                    <a:pt x="5108677" y="2609289"/>
                  </a:lnTo>
                  <a:lnTo>
                    <a:pt x="0" y="2609289"/>
                  </a:lnTo>
                  <a:close/>
                </a:path>
              </a:pathLst>
            </a:custGeom>
            <a:solidFill>
              <a:srgbClr val="100F0D">
                <a:alpha val="90980"/>
              </a:srgbClr>
            </a:solidFill>
          </p:spPr>
          <p:txBody>
            <a:bodyPr/>
            <a:lstStyle/>
            <a:p>
              <a:endParaRPr lang="en-US" sz="4400" i="1" dirty="0">
                <a:solidFill>
                  <a:schemeClr val="bg1"/>
                </a:solidFill>
              </a:endParaRPr>
            </a:p>
          </p:txBody>
        </p:sp>
        <p:sp>
          <p:nvSpPr>
            <p:cNvPr id="5" name="TextBox 5"/>
            <p:cNvSpPr txBox="1"/>
            <p:nvPr/>
          </p:nvSpPr>
          <p:spPr>
            <a:xfrm>
              <a:off x="0" y="-19050"/>
              <a:ext cx="5108677" cy="2628339"/>
            </a:xfrm>
            <a:prstGeom prst="rect">
              <a:avLst/>
            </a:prstGeom>
          </p:spPr>
          <p:txBody>
            <a:bodyPr lIns="50800" tIns="50800" rIns="50800" bIns="50800" rtlCol="0" anchor="ctr"/>
            <a:lstStyle/>
            <a:p>
              <a:pPr algn="ctr">
                <a:lnSpc>
                  <a:spcPts val="2859"/>
                </a:lnSpc>
              </a:pPr>
              <a:endParaRPr lang="en-IN" i="1" dirty="0"/>
            </a:p>
          </p:txBody>
        </p:sp>
      </p:grpSp>
      <p:sp>
        <p:nvSpPr>
          <p:cNvPr id="6" name="Freeform 6"/>
          <p:cNvSpPr/>
          <p:nvPr/>
        </p:nvSpPr>
        <p:spPr>
          <a:xfrm>
            <a:off x="2891090" y="2624498"/>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770523" y="718864"/>
            <a:ext cx="10746953" cy="1591309"/>
          </a:xfrm>
          <a:prstGeom prst="rect">
            <a:avLst/>
          </a:prstGeom>
        </p:spPr>
        <p:txBody>
          <a:bodyPr lIns="0" tIns="0" rIns="0" bIns="0" rtlCol="0" anchor="t">
            <a:spAutoFit/>
          </a:bodyPr>
          <a:lstStyle/>
          <a:p>
            <a:pPr algn="ctr">
              <a:lnSpc>
                <a:spcPts val="12040"/>
              </a:lnSpc>
            </a:pPr>
            <a:r>
              <a:rPr lang="en-US" sz="8600">
                <a:solidFill>
                  <a:srgbClr val="FFFFFF"/>
                </a:solidFill>
                <a:latin typeface="Codec Pro ExtraBold Bold"/>
              </a:rPr>
              <a:t>TECHNOLOGY USED</a:t>
            </a:r>
          </a:p>
        </p:txBody>
      </p:sp>
      <p:sp>
        <p:nvSpPr>
          <p:cNvPr id="8" name="TextBox 8"/>
          <p:cNvSpPr txBox="1"/>
          <p:nvPr/>
        </p:nvSpPr>
        <p:spPr>
          <a:xfrm>
            <a:off x="3806549" y="2481622"/>
            <a:ext cx="9147451" cy="845552"/>
          </a:xfrm>
          <a:prstGeom prst="rect">
            <a:avLst/>
          </a:prstGeom>
        </p:spPr>
        <p:txBody>
          <a:bodyPr wrap="square" lIns="0" tIns="0" rIns="0" bIns="0" rtlCol="0" anchor="t">
            <a:spAutoFit/>
          </a:bodyPr>
          <a:lstStyle/>
          <a:p>
            <a:pPr>
              <a:lnSpc>
                <a:spcPts val="7399"/>
              </a:lnSpc>
            </a:pPr>
            <a:endParaRPr lang="en-US" sz="3999" dirty="0">
              <a:solidFill>
                <a:srgbClr val="FFFFFF"/>
              </a:solidFill>
              <a:latin typeface="Codec Pro"/>
            </a:endParaRPr>
          </a:p>
        </p:txBody>
      </p:sp>
      <p:sp>
        <p:nvSpPr>
          <p:cNvPr id="9" name="Freeform 9"/>
          <p:cNvSpPr/>
          <p:nvPr/>
        </p:nvSpPr>
        <p:spPr>
          <a:xfrm>
            <a:off x="2891090" y="3556901"/>
            <a:ext cx="480284" cy="621727"/>
          </a:xfrm>
          <a:custGeom>
            <a:avLst/>
            <a:gdLst/>
            <a:ahLst/>
            <a:cxnLst/>
            <a:rect l="l" t="t" r="r" b="b"/>
            <a:pathLst>
              <a:path w="480284" h="621727">
                <a:moveTo>
                  <a:pt x="0" y="0"/>
                </a:moveTo>
                <a:lnTo>
                  <a:pt x="480284" y="0"/>
                </a:lnTo>
                <a:lnTo>
                  <a:pt x="480284" y="621726"/>
                </a:lnTo>
                <a:lnTo>
                  <a:pt x="0" y="621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891090" y="4489303"/>
            <a:ext cx="480284" cy="621727"/>
          </a:xfrm>
          <a:custGeom>
            <a:avLst/>
            <a:gdLst/>
            <a:ahLst/>
            <a:cxnLst/>
            <a:rect l="l" t="t" r="r" b="b"/>
            <a:pathLst>
              <a:path w="480284" h="621727">
                <a:moveTo>
                  <a:pt x="0" y="0"/>
                </a:moveTo>
                <a:lnTo>
                  <a:pt x="480284" y="0"/>
                </a:lnTo>
                <a:lnTo>
                  <a:pt x="480284" y="621727"/>
                </a:lnTo>
                <a:lnTo>
                  <a:pt x="0" y="6217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3806550" y="3414026"/>
            <a:ext cx="4051667" cy="1390573"/>
          </a:xfrm>
          <a:prstGeom prst="rect">
            <a:avLst/>
          </a:prstGeom>
        </p:spPr>
        <p:txBody>
          <a:bodyPr wrap="square" lIns="0" tIns="0" rIns="0" bIns="0" rtlCol="0" anchor="t">
            <a:spAutoFit/>
          </a:bodyPr>
          <a:lstStyle/>
          <a:p>
            <a:pPr>
              <a:lnSpc>
                <a:spcPts val="5599"/>
              </a:lnSpc>
            </a:pPr>
            <a:endParaRPr lang="en-US" sz="3999" dirty="0">
              <a:solidFill>
                <a:srgbClr val="FFFFFF"/>
              </a:solidFill>
              <a:latin typeface="Codec Pro"/>
            </a:endParaRPr>
          </a:p>
          <a:p>
            <a:pPr>
              <a:lnSpc>
                <a:spcPts val="5599"/>
              </a:lnSpc>
            </a:pPr>
            <a:endParaRPr lang="en-US" sz="3999" dirty="0">
              <a:solidFill>
                <a:srgbClr val="FFFFFF"/>
              </a:solidFill>
              <a:latin typeface="Codec Pro"/>
            </a:endParaRPr>
          </a:p>
        </p:txBody>
      </p:sp>
      <p:sp>
        <p:nvSpPr>
          <p:cNvPr id="14" name="TextBox 14"/>
          <p:cNvSpPr txBox="1"/>
          <p:nvPr/>
        </p:nvSpPr>
        <p:spPr>
          <a:xfrm>
            <a:off x="3718578" y="4346428"/>
            <a:ext cx="4051666" cy="2155825"/>
          </a:xfrm>
          <a:prstGeom prst="rect">
            <a:avLst/>
          </a:prstGeom>
        </p:spPr>
        <p:txBody>
          <a:bodyPr wrap="square" lIns="0" tIns="0" rIns="0" bIns="0" rtlCol="0" anchor="t">
            <a:spAutoFit/>
          </a:bodyPr>
          <a:lstStyle/>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p:txBody>
      </p:sp>
      <p:sp>
        <p:nvSpPr>
          <p:cNvPr id="16" name="TextBox 16"/>
          <p:cNvSpPr txBox="1"/>
          <p:nvPr/>
        </p:nvSpPr>
        <p:spPr>
          <a:xfrm>
            <a:off x="3718578" y="6288955"/>
            <a:ext cx="1851868" cy="2155825"/>
          </a:xfrm>
          <a:prstGeom prst="rect">
            <a:avLst/>
          </a:prstGeom>
        </p:spPr>
        <p:txBody>
          <a:bodyPr lIns="0" tIns="0" rIns="0" bIns="0" rtlCol="0" anchor="t">
            <a:spAutoFit/>
          </a:bodyPr>
          <a:lstStyle/>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a:p>
            <a:pPr algn="ctr">
              <a:lnSpc>
                <a:spcPts val="5599"/>
              </a:lnSpc>
            </a:pPr>
            <a:endParaRPr lang="en-US" sz="3999" dirty="0">
              <a:solidFill>
                <a:srgbClr val="FFFFFF"/>
              </a:solidFill>
              <a:latin typeface="Codec Pro"/>
            </a:endParaRPr>
          </a:p>
        </p:txBody>
      </p:sp>
      <p:sp>
        <p:nvSpPr>
          <p:cNvPr id="20" name="Title 19">
            <a:extLst>
              <a:ext uri="{FF2B5EF4-FFF2-40B4-BE49-F238E27FC236}">
                <a16:creationId xmlns:a16="http://schemas.microsoft.com/office/drawing/2014/main" id="{AA7F737C-DD1F-57A1-8DD5-77108B435281}"/>
              </a:ext>
            </a:extLst>
          </p:cNvPr>
          <p:cNvSpPr>
            <a:spLocks noGrp="1"/>
          </p:cNvSpPr>
          <p:nvPr>
            <p:ph type="ctrTitle"/>
          </p:nvPr>
        </p:nvSpPr>
        <p:spPr>
          <a:xfrm>
            <a:off x="3131232" y="2437003"/>
            <a:ext cx="11578638" cy="959099"/>
          </a:xfrm>
        </p:spPr>
        <p:txBody>
          <a:bodyPr>
            <a:normAutofit/>
          </a:bodyPr>
          <a:lstStyle/>
          <a:p>
            <a:r>
              <a:rPr lang="en-US" dirty="0">
                <a:solidFill>
                  <a:schemeClr val="bg1"/>
                </a:solidFill>
              </a:rPr>
              <a:t>FRONTEND-</a:t>
            </a:r>
            <a:r>
              <a:rPr lang="en-IN" dirty="0" err="1">
                <a:solidFill>
                  <a:schemeClr val="bg1"/>
                </a:solidFill>
              </a:rPr>
              <a:t>Streamlit</a:t>
            </a:r>
            <a:r>
              <a:rPr lang="en-IN" dirty="0">
                <a:solidFill>
                  <a:schemeClr val="bg1"/>
                </a:solidFill>
              </a:rPr>
              <a:t>, HTML5, CSS3, JavaScript</a:t>
            </a:r>
          </a:p>
        </p:txBody>
      </p:sp>
      <p:sp>
        <p:nvSpPr>
          <p:cNvPr id="21" name="Subtitle 20">
            <a:extLst>
              <a:ext uri="{FF2B5EF4-FFF2-40B4-BE49-F238E27FC236}">
                <a16:creationId xmlns:a16="http://schemas.microsoft.com/office/drawing/2014/main" id="{2A7C3A54-380C-FB43-EC60-3F0A06D36F9C}"/>
              </a:ext>
            </a:extLst>
          </p:cNvPr>
          <p:cNvSpPr>
            <a:spLocks noGrp="1"/>
          </p:cNvSpPr>
          <p:nvPr>
            <p:ph type="subTitle" idx="1"/>
          </p:nvPr>
        </p:nvSpPr>
        <p:spPr>
          <a:xfrm>
            <a:off x="3383097" y="3601882"/>
            <a:ext cx="12649200" cy="2556595"/>
          </a:xfrm>
        </p:spPr>
        <p:txBody>
          <a:bodyPr>
            <a:normAutofit/>
          </a:bodyPr>
          <a:lstStyle/>
          <a:p>
            <a:pPr algn="l"/>
            <a:r>
              <a:rPr lang="en-IN" sz="4400" dirty="0">
                <a:solidFill>
                  <a:schemeClr val="bg1"/>
                </a:solidFill>
              </a:rPr>
              <a:t>MACHINE LEARNING-Scikit-learn, Random Forest, SVM</a:t>
            </a:r>
          </a:p>
          <a:p>
            <a:pPr algn="l"/>
            <a:r>
              <a:rPr lang="en-US" sz="4400" dirty="0">
                <a:solidFill>
                  <a:schemeClr val="bg1"/>
                </a:solidFill>
              </a:rPr>
              <a:t>BACKEND-</a:t>
            </a:r>
            <a:r>
              <a:rPr lang="en-IN" sz="4400" dirty="0">
                <a:solidFill>
                  <a:schemeClr val="bg1"/>
                </a:solidFill>
              </a:rPr>
              <a:t>Python 3.8+, Pandas, NumPy</a:t>
            </a:r>
          </a:p>
          <a:p>
            <a:endParaRPr lang="en-IN" sz="4400" dirty="0">
              <a:solidFill>
                <a:schemeClr val="bg1"/>
              </a:solidFill>
            </a:endParaRPr>
          </a:p>
          <a:p>
            <a:endParaRPr lang="en-IN" sz="4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1318195" y="6207257"/>
            <a:ext cx="9856051" cy="8730429"/>
          </a:xfrm>
          <a:custGeom>
            <a:avLst/>
            <a:gdLst/>
            <a:ahLst/>
            <a:cxnLst/>
            <a:rect l="l" t="t" r="r" b="b"/>
            <a:pathLst>
              <a:path w="9856051" h="8730429">
                <a:moveTo>
                  <a:pt x="0" y="0"/>
                </a:moveTo>
                <a:lnTo>
                  <a:pt x="9856050" y="0"/>
                </a:lnTo>
                <a:lnTo>
                  <a:pt x="9856050" y="8730429"/>
                </a:lnTo>
                <a:lnTo>
                  <a:pt x="0" y="8730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43395" y="-5505610"/>
            <a:ext cx="11239421" cy="9955810"/>
          </a:xfrm>
          <a:custGeom>
            <a:avLst/>
            <a:gdLst/>
            <a:ahLst/>
            <a:cxnLst/>
            <a:rect l="l" t="t" r="r" b="b"/>
            <a:pathLst>
              <a:path w="11239421" h="9955810">
                <a:moveTo>
                  <a:pt x="0" y="0"/>
                </a:moveTo>
                <a:lnTo>
                  <a:pt x="11239421" y="0"/>
                </a:lnTo>
                <a:lnTo>
                  <a:pt x="11239421" y="9955810"/>
                </a:lnTo>
                <a:lnTo>
                  <a:pt x="0" y="9955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162513" y="4272179"/>
            <a:ext cx="9607484" cy="1872372"/>
          </a:xfrm>
          <a:prstGeom prst="rect">
            <a:avLst/>
          </a:prstGeom>
        </p:spPr>
        <p:txBody>
          <a:bodyPr lIns="0" tIns="0" rIns="0" bIns="0" rtlCol="0" anchor="t">
            <a:spAutoFit/>
          </a:bodyPr>
          <a:lstStyle/>
          <a:p>
            <a:pPr algn="ctr">
              <a:lnSpc>
                <a:spcPts val="7349"/>
              </a:lnSpc>
            </a:pPr>
            <a:r>
              <a:rPr lang="en-US" sz="6999" dirty="0">
                <a:solidFill>
                  <a:srgbClr val="1A1A1A"/>
                </a:solidFill>
                <a:latin typeface="Codec Pro ExtraBold"/>
              </a:rPr>
              <a:t>KEY FEATURES </a:t>
            </a:r>
          </a:p>
          <a:p>
            <a:pPr algn="ctr">
              <a:lnSpc>
                <a:spcPts val="7349"/>
              </a:lnSpc>
            </a:pPr>
            <a:r>
              <a:rPr lang="en-US" sz="6999" dirty="0">
                <a:solidFill>
                  <a:srgbClr val="1A1A1A"/>
                </a:solidFill>
                <a:latin typeface="Codec Pro ExtraBold"/>
              </a:rPr>
              <a:t>OF ANAVRIN</a:t>
            </a:r>
          </a:p>
        </p:txBody>
      </p:sp>
      <p:grpSp>
        <p:nvGrpSpPr>
          <p:cNvPr id="5" name="Group 5"/>
          <p:cNvGrpSpPr/>
          <p:nvPr/>
        </p:nvGrpSpPr>
        <p:grpSpPr>
          <a:xfrm>
            <a:off x="9145111" y="634984"/>
            <a:ext cx="3399865" cy="3520588"/>
            <a:chOff x="0" y="0"/>
            <a:chExt cx="895438" cy="927233"/>
          </a:xfrm>
        </p:grpSpPr>
        <p:sp>
          <p:nvSpPr>
            <p:cNvPr id="6" name="Freeform 6"/>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7" name="TextBox 7"/>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9463847" y="1220982"/>
            <a:ext cx="2937764" cy="2348592"/>
          </a:xfrm>
          <a:prstGeom prst="rect">
            <a:avLst/>
          </a:prstGeom>
        </p:spPr>
        <p:txBody>
          <a:bodyPr lIns="0" tIns="0" rIns="0" bIns="0" rtlCol="0" anchor="t">
            <a:spAutoFit/>
          </a:bodyPr>
          <a:lstStyle/>
          <a:p>
            <a:pPr algn="ctr">
              <a:lnSpc>
                <a:spcPts val="3703"/>
              </a:lnSpc>
            </a:pPr>
            <a:r>
              <a:rPr lang="en-IN" sz="2800" b="1" dirty="0">
                <a:solidFill>
                  <a:schemeClr val="bg1"/>
                </a:solidFill>
              </a:rPr>
              <a:t>Cloud-Based and Scalable System </a:t>
            </a:r>
            <a:r>
              <a:rPr lang="en-US" sz="2645" dirty="0">
                <a:solidFill>
                  <a:srgbClr val="FFFFFF"/>
                </a:solidFill>
                <a:latin typeface="Noto Sans Bold"/>
              </a:rPr>
              <a:t>:</a:t>
            </a:r>
            <a:r>
              <a:rPr lang="en-US" sz="2645" dirty="0">
                <a:solidFill>
                  <a:srgbClr val="FFFFFF"/>
                </a:solidFill>
                <a:latin typeface="Noto Sans"/>
              </a:rPr>
              <a:t> </a:t>
            </a:r>
          </a:p>
          <a:p>
            <a:pPr algn="ctr">
              <a:lnSpc>
                <a:spcPts val="3703"/>
              </a:lnSpc>
            </a:pPr>
            <a:r>
              <a:rPr lang="en-US" sz="2800" dirty="0">
                <a:solidFill>
                  <a:schemeClr val="bg1"/>
                </a:solidFill>
              </a:rPr>
              <a:t>Deployed easily using </a:t>
            </a:r>
            <a:r>
              <a:rPr lang="en-US" sz="2800" dirty="0" err="1">
                <a:solidFill>
                  <a:schemeClr val="bg1"/>
                </a:solidFill>
              </a:rPr>
              <a:t>Streamlit</a:t>
            </a:r>
            <a:r>
              <a:rPr lang="en-US" sz="2800" dirty="0">
                <a:solidFill>
                  <a:schemeClr val="bg1"/>
                </a:solidFill>
              </a:rPr>
              <a:t> or Docker</a:t>
            </a:r>
            <a:r>
              <a:rPr lang="en-US" sz="2645" dirty="0">
                <a:solidFill>
                  <a:schemeClr val="bg1"/>
                </a:solidFill>
                <a:latin typeface="Noto Sans"/>
              </a:rPr>
              <a:t>.</a:t>
            </a:r>
          </a:p>
        </p:txBody>
      </p:sp>
      <p:grpSp>
        <p:nvGrpSpPr>
          <p:cNvPr id="9" name="Group 9"/>
          <p:cNvGrpSpPr/>
          <p:nvPr/>
        </p:nvGrpSpPr>
        <p:grpSpPr>
          <a:xfrm>
            <a:off x="12542481" y="3437379"/>
            <a:ext cx="3399865" cy="3520588"/>
            <a:chOff x="0" y="0"/>
            <a:chExt cx="895438" cy="927233"/>
          </a:xfrm>
        </p:grpSpPr>
        <p:sp>
          <p:nvSpPr>
            <p:cNvPr id="10" name="Freeform 10"/>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11" name="TextBox 11"/>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2643529" y="4393050"/>
            <a:ext cx="3197769" cy="1860189"/>
          </a:xfrm>
          <a:prstGeom prst="rect">
            <a:avLst/>
          </a:prstGeom>
        </p:spPr>
        <p:txBody>
          <a:bodyPr lIns="0" tIns="0" rIns="0" bIns="0" rtlCol="0" anchor="t">
            <a:spAutoFit/>
          </a:bodyPr>
          <a:lstStyle/>
          <a:p>
            <a:pPr algn="ctr">
              <a:lnSpc>
                <a:spcPts val="3731"/>
              </a:lnSpc>
            </a:pPr>
            <a:r>
              <a:rPr lang="en-IN" sz="2800" b="1" dirty="0">
                <a:solidFill>
                  <a:schemeClr val="bg1"/>
                </a:solidFill>
              </a:rPr>
              <a:t>AI-Powered Crop Prediction </a:t>
            </a:r>
            <a:r>
              <a:rPr lang="en-US" sz="2665" dirty="0">
                <a:solidFill>
                  <a:srgbClr val="FFFFFF"/>
                </a:solidFill>
                <a:latin typeface="Noto Sans Bold"/>
              </a:rPr>
              <a:t>: </a:t>
            </a:r>
          </a:p>
          <a:p>
            <a:pPr algn="ctr">
              <a:lnSpc>
                <a:spcPts val="3731"/>
              </a:lnSpc>
            </a:pPr>
            <a:r>
              <a:rPr lang="en-US" sz="2400" dirty="0">
                <a:solidFill>
                  <a:schemeClr val="bg1"/>
                </a:solidFill>
              </a:rPr>
              <a:t>Smart recommendations using ML models</a:t>
            </a:r>
            <a:endParaRPr lang="en-US" sz="2400" dirty="0">
              <a:solidFill>
                <a:schemeClr val="bg1"/>
              </a:solidFill>
              <a:latin typeface="Noto Sans"/>
            </a:endParaRPr>
          </a:p>
        </p:txBody>
      </p:sp>
      <p:grpSp>
        <p:nvGrpSpPr>
          <p:cNvPr id="13" name="Group 13"/>
          <p:cNvGrpSpPr/>
          <p:nvPr/>
        </p:nvGrpSpPr>
        <p:grpSpPr>
          <a:xfrm>
            <a:off x="4954281" y="515128"/>
            <a:ext cx="3399865" cy="3520588"/>
            <a:chOff x="0" y="0"/>
            <a:chExt cx="895438" cy="927233"/>
          </a:xfrm>
        </p:grpSpPr>
        <p:sp>
          <p:nvSpPr>
            <p:cNvPr id="14" name="Freeform 14"/>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15" name="TextBox 15"/>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5024760" y="1204429"/>
            <a:ext cx="3171265" cy="1969835"/>
          </a:xfrm>
          <a:prstGeom prst="rect">
            <a:avLst/>
          </a:prstGeom>
        </p:spPr>
        <p:txBody>
          <a:bodyPr lIns="0" tIns="0" rIns="0" bIns="0" rtlCol="0" anchor="t">
            <a:spAutoFit/>
          </a:bodyPr>
          <a:lstStyle/>
          <a:p>
            <a:pPr algn="ctr">
              <a:lnSpc>
                <a:spcPts val="3917"/>
              </a:lnSpc>
            </a:pPr>
            <a:r>
              <a:rPr lang="en-IN" sz="2800" b="1" dirty="0">
                <a:solidFill>
                  <a:schemeClr val="bg1"/>
                </a:solidFill>
              </a:rPr>
              <a:t>Soil and Climate Analysis </a:t>
            </a:r>
            <a:r>
              <a:rPr lang="en-US" sz="2798" dirty="0">
                <a:solidFill>
                  <a:schemeClr val="bg1"/>
                </a:solidFill>
                <a:latin typeface="Noto Sans Bold"/>
              </a:rPr>
              <a:t>:</a:t>
            </a:r>
            <a:r>
              <a:rPr lang="en-US" sz="2800" dirty="0">
                <a:solidFill>
                  <a:schemeClr val="bg1"/>
                </a:solidFill>
              </a:rPr>
              <a:t> Evaluates NPK, pH, temperature, rainfall</a:t>
            </a:r>
            <a:endParaRPr lang="en-US" sz="2798" dirty="0">
              <a:solidFill>
                <a:schemeClr val="bg1"/>
              </a:solidFill>
              <a:latin typeface="Noto Sans"/>
            </a:endParaRPr>
          </a:p>
        </p:txBody>
      </p:sp>
      <p:grpSp>
        <p:nvGrpSpPr>
          <p:cNvPr id="17" name="Group 17"/>
          <p:cNvGrpSpPr/>
          <p:nvPr/>
        </p:nvGrpSpPr>
        <p:grpSpPr>
          <a:xfrm>
            <a:off x="9335362" y="6720653"/>
            <a:ext cx="3399865" cy="3520588"/>
            <a:chOff x="0" y="0"/>
            <a:chExt cx="895438" cy="927233"/>
          </a:xfrm>
        </p:grpSpPr>
        <p:sp>
          <p:nvSpPr>
            <p:cNvPr id="18" name="Freeform 18"/>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dirty="0"/>
            </a:p>
          </p:txBody>
        </p:sp>
        <p:sp>
          <p:nvSpPr>
            <p:cNvPr id="19" name="TextBox 19"/>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9710163" y="7678535"/>
            <a:ext cx="2650257" cy="1873654"/>
          </a:xfrm>
          <a:prstGeom prst="rect">
            <a:avLst/>
          </a:prstGeom>
        </p:spPr>
        <p:txBody>
          <a:bodyPr wrap="square" lIns="0" tIns="0" rIns="0" bIns="0" rtlCol="0" anchor="t">
            <a:spAutoFit/>
          </a:bodyPr>
          <a:lstStyle/>
          <a:p>
            <a:pPr algn="ctr">
              <a:lnSpc>
                <a:spcPts val="3673"/>
              </a:lnSpc>
            </a:pPr>
            <a:r>
              <a:rPr lang="en-US" sz="2623" dirty="0">
                <a:solidFill>
                  <a:srgbClr val="FFFFFF"/>
                </a:solidFill>
                <a:latin typeface="Noto Sans Bold"/>
              </a:rPr>
              <a:t>Instant Result: </a:t>
            </a:r>
            <a:r>
              <a:rPr lang="en-US" sz="2800" dirty="0">
                <a:solidFill>
                  <a:schemeClr val="bg1"/>
                </a:solidFill>
              </a:rPr>
              <a:t>Real-time predictions with confidence scores</a:t>
            </a:r>
            <a:endParaRPr lang="en-US" sz="2623" dirty="0">
              <a:solidFill>
                <a:schemeClr val="bg1"/>
              </a:solidFill>
              <a:latin typeface="Noto Sans Bold"/>
            </a:endParaRPr>
          </a:p>
        </p:txBody>
      </p:sp>
      <p:grpSp>
        <p:nvGrpSpPr>
          <p:cNvPr id="21" name="Group 21"/>
          <p:cNvGrpSpPr/>
          <p:nvPr/>
        </p:nvGrpSpPr>
        <p:grpSpPr>
          <a:xfrm>
            <a:off x="5328318" y="6251284"/>
            <a:ext cx="3399865" cy="3520588"/>
            <a:chOff x="0" y="0"/>
            <a:chExt cx="895438" cy="927233"/>
          </a:xfrm>
        </p:grpSpPr>
        <p:sp>
          <p:nvSpPr>
            <p:cNvPr id="22" name="Freeform 22"/>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23" name="TextBox 23"/>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5715701" y="6872973"/>
            <a:ext cx="2692786" cy="2115964"/>
          </a:xfrm>
          <a:prstGeom prst="rect">
            <a:avLst/>
          </a:prstGeom>
        </p:spPr>
        <p:txBody>
          <a:bodyPr lIns="0" tIns="0" rIns="0" bIns="0" rtlCol="0" anchor="t">
            <a:spAutoFit/>
          </a:bodyPr>
          <a:lstStyle/>
          <a:p>
            <a:pPr algn="ctr">
              <a:lnSpc>
                <a:spcPts val="3326"/>
              </a:lnSpc>
            </a:pPr>
            <a:r>
              <a:rPr lang="en-IN" sz="2800" b="1" dirty="0">
                <a:solidFill>
                  <a:schemeClr val="bg1"/>
                </a:solidFill>
              </a:rPr>
              <a:t>Personalized Cultivation Tips </a:t>
            </a:r>
            <a:r>
              <a:rPr lang="en-US" sz="2800" dirty="0">
                <a:solidFill>
                  <a:srgbClr val="FFFFFF"/>
                </a:solidFill>
                <a:latin typeface="Noto Sans Bold"/>
              </a:rPr>
              <a:t>:</a:t>
            </a:r>
            <a:r>
              <a:rPr lang="en-US" sz="2800" dirty="0">
                <a:solidFill>
                  <a:srgbClr val="FFFFFF"/>
                </a:solidFill>
                <a:latin typeface="Noto Sans"/>
              </a:rPr>
              <a:t> </a:t>
            </a:r>
          </a:p>
          <a:p>
            <a:pPr algn="ctr">
              <a:lnSpc>
                <a:spcPts val="3326"/>
              </a:lnSpc>
            </a:pPr>
            <a:r>
              <a:rPr lang="en-US" sz="2800" dirty="0">
                <a:solidFill>
                  <a:schemeClr val="bg1"/>
                </a:solidFill>
              </a:rPr>
              <a:t>Actionable guidance for better crop yield</a:t>
            </a:r>
            <a:r>
              <a:rPr lang="en-US" sz="2800" dirty="0">
                <a:solidFill>
                  <a:srgbClr val="FFFFFF"/>
                </a:solidFill>
                <a:latin typeface="Noto Sans"/>
              </a:rPr>
              <a:t>.</a:t>
            </a:r>
          </a:p>
        </p:txBody>
      </p:sp>
      <p:grpSp>
        <p:nvGrpSpPr>
          <p:cNvPr id="25" name="Group 25"/>
          <p:cNvGrpSpPr/>
          <p:nvPr/>
        </p:nvGrpSpPr>
        <p:grpSpPr>
          <a:xfrm>
            <a:off x="1930948" y="3502485"/>
            <a:ext cx="3399865" cy="3520588"/>
            <a:chOff x="0" y="0"/>
            <a:chExt cx="895438" cy="927233"/>
          </a:xfrm>
        </p:grpSpPr>
        <p:sp>
          <p:nvSpPr>
            <p:cNvPr id="26" name="Freeform 26"/>
            <p:cNvSpPr/>
            <p:nvPr/>
          </p:nvSpPr>
          <p:spPr>
            <a:xfrm>
              <a:off x="0" y="0"/>
              <a:ext cx="895438" cy="927233"/>
            </a:xfrm>
            <a:custGeom>
              <a:avLst/>
              <a:gdLst/>
              <a:ahLst/>
              <a:cxnLst/>
              <a:rect l="l" t="t" r="r" b="b"/>
              <a:pathLst>
                <a:path w="895438" h="927233">
                  <a:moveTo>
                    <a:pt x="447719" y="0"/>
                  </a:moveTo>
                  <a:cubicBezTo>
                    <a:pt x="200451" y="0"/>
                    <a:pt x="0" y="207568"/>
                    <a:pt x="0" y="463617"/>
                  </a:cubicBezTo>
                  <a:cubicBezTo>
                    <a:pt x="0" y="719665"/>
                    <a:pt x="200451" y="927233"/>
                    <a:pt x="447719" y="927233"/>
                  </a:cubicBezTo>
                  <a:cubicBezTo>
                    <a:pt x="694987" y="927233"/>
                    <a:pt x="895438" y="719665"/>
                    <a:pt x="895438" y="463617"/>
                  </a:cubicBezTo>
                  <a:cubicBezTo>
                    <a:pt x="895438" y="207568"/>
                    <a:pt x="694987" y="0"/>
                    <a:pt x="447719" y="0"/>
                  </a:cubicBezTo>
                  <a:close/>
                </a:path>
              </a:pathLst>
            </a:custGeom>
            <a:solidFill>
              <a:srgbClr val="000000"/>
            </a:solidFill>
          </p:spPr>
          <p:txBody>
            <a:bodyPr/>
            <a:lstStyle/>
            <a:p>
              <a:endParaRPr lang="en-US"/>
            </a:p>
          </p:txBody>
        </p:sp>
        <p:sp>
          <p:nvSpPr>
            <p:cNvPr id="27" name="TextBox 27"/>
            <p:cNvSpPr txBox="1"/>
            <p:nvPr/>
          </p:nvSpPr>
          <p:spPr>
            <a:xfrm>
              <a:off x="83947" y="67878"/>
              <a:ext cx="727543" cy="772427"/>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2100513" y="4098422"/>
            <a:ext cx="2924247" cy="2287229"/>
          </a:xfrm>
          <a:prstGeom prst="rect">
            <a:avLst/>
          </a:prstGeom>
        </p:spPr>
        <p:txBody>
          <a:bodyPr lIns="0" tIns="0" rIns="0" bIns="0" rtlCol="0" anchor="t">
            <a:spAutoFit/>
          </a:bodyPr>
          <a:lstStyle/>
          <a:p>
            <a:pPr algn="ctr">
              <a:lnSpc>
                <a:spcPts val="3638"/>
              </a:lnSpc>
            </a:pPr>
            <a:r>
              <a:rPr lang="en-IN" sz="2800" b="1" dirty="0">
                <a:solidFill>
                  <a:schemeClr val="bg1"/>
                </a:solidFill>
              </a:rPr>
              <a:t>Interactive Dashboard </a:t>
            </a:r>
            <a:r>
              <a:rPr lang="en-US" sz="2599" dirty="0">
                <a:solidFill>
                  <a:srgbClr val="FFFFFF"/>
                </a:solidFill>
                <a:latin typeface="Noto Sans Bold"/>
              </a:rPr>
              <a:t>:</a:t>
            </a:r>
            <a:r>
              <a:rPr lang="en-US" sz="2800" dirty="0"/>
              <a:t> Easy </a:t>
            </a:r>
            <a:r>
              <a:rPr lang="en-US" sz="2800" dirty="0" err="1">
                <a:solidFill>
                  <a:schemeClr val="bg1"/>
                </a:solidFill>
              </a:rPr>
              <a:t>Easy</a:t>
            </a:r>
            <a:r>
              <a:rPr lang="en-US" sz="2800" dirty="0">
                <a:solidFill>
                  <a:schemeClr val="bg1"/>
                </a:solidFill>
              </a:rPr>
              <a:t> parameter input with visual results</a:t>
            </a:r>
            <a:endParaRPr lang="en-US" sz="2599" dirty="0">
              <a:solidFill>
                <a:schemeClr val="bg1"/>
              </a:solidFill>
              <a:latin typeface="Noto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TextBox 3"/>
          <p:cNvSpPr txBox="1"/>
          <p:nvPr/>
        </p:nvSpPr>
        <p:spPr>
          <a:xfrm>
            <a:off x="4246513" y="159703"/>
            <a:ext cx="979497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Future Prospects</a:t>
            </a:r>
          </a:p>
        </p:txBody>
      </p:sp>
      <p:sp>
        <p:nvSpPr>
          <p:cNvPr id="4" name="TextBox 4"/>
          <p:cNvSpPr txBox="1"/>
          <p:nvPr/>
        </p:nvSpPr>
        <p:spPr>
          <a:xfrm>
            <a:off x="1219200" y="3466200"/>
            <a:ext cx="12176894" cy="1391856"/>
          </a:xfrm>
          <a:prstGeom prst="rect">
            <a:avLst/>
          </a:prstGeom>
        </p:spPr>
        <p:txBody>
          <a:bodyPr lIns="0" tIns="0" rIns="0" bIns="0" rtlCol="0" anchor="t">
            <a:spAutoFit/>
          </a:bodyPr>
          <a:lstStyle/>
          <a:p>
            <a:pPr algn="ctr">
              <a:lnSpc>
                <a:spcPts val="5599"/>
              </a:lnSpc>
            </a:pPr>
            <a:r>
              <a:rPr lang="en-US" sz="4000" dirty="0">
                <a:solidFill>
                  <a:schemeClr val="bg1"/>
                </a:solidFill>
              </a:rPr>
              <a:t>1-Add </a:t>
            </a:r>
            <a:r>
              <a:rPr lang="en-US" sz="4000" b="1" dirty="0">
                <a:solidFill>
                  <a:schemeClr val="bg1"/>
                </a:solidFill>
              </a:rPr>
              <a:t>real-time weather prediction</a:t>
            </a:r>
            <a:r>
              <a:rPr lang="en-US" sz="4000" dirty="0">
                <a:solidFill>
                  <a:schemeClr val="bg1"/>
                </a:solidFill>
              </a:rPr>
              <a:t> using </a:t>
            </a:r>
            <a:r>
              <a:rPr lang="en-US" sz="4000" b="1" dirty="0">
                <a:solidFill>
                  <a:schemeClr val="bg1"/>
                </a:solidFill>
              </a:rPr>
              <a:t>Google Maps API</a:t>
            </a:r>
            <a:r>
              <a:rPr lang="en-US" sz="4000" dirty="0">
                <a:solidFill>
                  <a:schemeClr val="bg1"/>
                </a:solidFill>
              </a:rPr>
              <a:t> for location-based accuracy.</a:t>
            </a:r>
            <a:endParaRPr lang="en-US" sz="3999" dirty="0">
              <a:solidFill>
                <a:schemeClr val="bg1"/>
              </a:solidFill>
              <a:latin typeface="Codec Pro"/>
            </a:endParaRPr>
          </a:p>
        </p:txBody>
      </p:sp>
      <p:sp>
        <p:nvSpPr>
          <p:cNvPr id="5" name="TextBox 5"/>
          <p:cNvSpPr txBox="1"/>
          <p:nvPr/>
        </p:nvSpPr>
        <p:spPr>
          <a:xfrm>
            <a:off x="1600200" y="5703522"/>
            <a:ext cx="14556804" cy="2828147"/>
          </a:xfrm>
          <a:prstGeom prst="rect">
            <a:avLst/>
          </a:prstGeom>
        </p:spPr>
        <p:txBody>
          <a:bodyPr lIns="0" tIns="0" rIns="0" bIns="0" rtlCol="0" anchor="t">
            <a:spAutoFit/>
          </a:bodyPr>
          <a:lstStyle/>
          <a:p>
            <a:pPr>
              <a:lnSpc>
                <a:spcPts val="5599"/>
              </a:lnSpc>
            </a:pPr>
            <a:r>
              <a:rPr lang="en-US" sz="4000" dirty="0">
                <a:solidFill>
                  <a:schemeClr val="bg1"/>
                </a:solidFill>
              </a:rPr>
              <a:t>3-Integrate image recognition to </a:t>
            </a:r>
            <a:r>
              <a:rPr lang="en-US" sz="4000" b="1" dirty="0">
                <a:solidFill>
                  <a:schemeClr val="bg1"/>
                </a:solidFill>
              </a:rPr>
              <a:t>identify crop diseases</a:t>
            </a:r>
            <a:r>
              <a:rPr lang="en-US" sz="4000" dirty="0">
                <a:solidFill>
                  <a:schemeClr val="bg1"/>
                </a:solidFill>
              </a:rPr>
              <a:t> and suggest treatments.</a:t>
            </a:r>
          </a:p>
          <a:p>
            <a:pPr>
              <a:lnSpc>
                <a:spcPts val="5599"/>
              </a:lnSpc>
            </a:pPr>
            <a:r>
              <a:rPr lang="en-US" sz="4000" dirty="0">
                <a:solidFill>
                  <a:schemeClr val="bg1"/>
                </a:solidFill>
                <a:latin typeface="Codec Pro"/>
              </a:rPr>
              <a:t>4-</a:t>
            </a:r>
            <a:r>
              <a:rPr lang="en-US" sz="4000" dirty="0"/>
              <a:t> </a:t>
            </a:r>
            <a:r>
              <a:rPr lang="en-US" sz="4000" dirty="0">
                <a:solidFill>
                  <a:schemeClr val="bg1"/>
                </a:solidFill>
              </a:rPr>
              <a:t>Add </a:t>
            </a:r>
            <a:r>
              <a:rPr lang="en-US" sz="4000" b="1" dirty="0">
                <a:solidFill>
                  <a:schemeClr val="bg1"/>
                </a:solidFill>
              </a:rPr>
              <a:t>voice-based crop guidance</a:t>
            </a:r>
            <a:r>
              <a:rPr lang="en-US" sz="4000" dirty="0">
                <a:solidFill>
                  <a:schemeClr val="bg1"/>
                </a:solidFill>
              </a:rPr>
              <a:t> in regional languages for accessibility.</a:t>
            </a:r>
            <a:endParaRPr lang="en-US" sz="3999" dirty="0">
              <a:solidFill>
                <a:schemeClr val="bg1"/>
              </a:solidFill>
              <a:latin typeface="Codec Pro"/>
            </a:endParaRPr>
          </a:p>
        </p:txBody>
      </p:sp>
      <p:sp>
        <p:nvSpPr>
          <p:cNvPr id="6" name="TextBox 6"/>
          <p:cNvSpPr txBox="1"/>
          <p:nvPr/>
        </p:nvSpPr>
        <p:spPr>
          <a:xfrm>
            <a:off x="943645" y="4807286"/>
            <a:ext cx="14556804" cy="672428"/>
          </a:xfrm>
          <a:prstGeom prst="rect">
            <a:avLst/>
          </a:prstGeom>
        </p:spPr>
        <p:txBody>
          <a:bodyPr lIns="0" tIns="0" rIns="0" bIns="0" rtlCol="0" anchor="t">
            <a:spAutoFit/>
          </a:bodyPr>
          <a:lstStyle/>
          <a:p>
            <a:pPr algn="ctr">
              <a:lnSpc>
                <a:spcPts val="5599"/>
              </a:lnSpc>
            </a:pPr>
            <a:r>
              <a:rPr lang="en-US" sz="4000" dirty="0">
                <a:solidFill>
                  <a:schemeClr val="bg1"/>
                </a:solidFill>
              </a:rPr>
              <a:t>2-Launch a </a:t>
            </a:r>
            <a:r>
              <a:rPr lang="en-US" sz="4000" b="1" dirty="0">
                <a:solidFill>
                  <a:schemeClr val="bg1"/>
                </a:solidFill>
              </a:rPr>
              <a:t>native Android/iOS app</a:t>
            </a:r>
            <a:r>
              <a:rPr lang="en-US" sz="4000" dirty="0">
                <a:solidFill>
                  <a:schemeClr val="bg1"/>
                </a:solidFill>
              </a:rPr>
              <a:t> for offline and on-field use</a:t>
            </a:r>
            <a:r>
              <a:rPr lang="en-US" sz="4000" dirty="0"/>
              <a:t>.</a:t>
            </a:r>
            <a:r>
              <a:rPr lang="en-US" sz="3999" dirty="0">
                <a:solidFill>
                  <a:srgbClr val="FFFFFF"/>
                </a:solidFill>
                <a:latin typeface="Codec Pro"/>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txBody>
          <a:bodyPr/>
          <a:lstStyle/>
          <a:p>
            <a:endParaRPr lang="en-US"/>
          </a:p>
        </p:txBody>
      </p:sp>
      <p:sp>
        <p:nvSpPr>
          <p:cNvPr id="3" name="Freeform 3"/>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80383" y="3545482"/>
            <a:ext cx="11536383" cy="2874333"/>
          </a:xfrm>
          <a:prstGeom prst="rect">
            <a:avLst/>
          </a:prstGeom>
        </p:spPr>
        <p:txBody>
          <a:bodyPr lIns="0" tIns="0" rIns="0" bIns="0" rtlCol="0" anchor="t">
            <a:spAutoFit/>
          </a:bodyPr>
          <a:lstStyle/>
          <a:p>
            <a:pPr algn="ctr">
              <a:lnSpc>
                <a:spcPts val="23547"/>
              </a:lnSpc>
            </a:pPr>
            <a:r>
              <a:rPr lang="en-US" sz="16819">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1835</TotalTime>
  <Words>419</Words>
  <Application>Microsoft Macintosh PowerPoint</Application>
  <PresentationFormat>Custom</PresentationFormat>
  <Paragraphs>43</Paragraphs>
  <Slides>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vt:i4>
      </vt:variant>
    </vt:vector>
  </HeadingPairs>
  <TitlesOfParts>
    <vt:vector size="21" baseType="lpstr">
      <vt:lpstr>Montserrat Light Bold</vt:lpstr>
      <vt:lpstr>Codec Pro ExtraBold</vt:lpstr>
      <vt:lpstr>Calibri</vt:lpstr>
      <vt:lpstr>Candara</vt:lpstr>
      <vt:lpstr>Noto Sans Bold</vt:lpstr>
      <vt:lpstr>Codec Pro ExtraBold Bold</vt:lpstr>
      <vt:lpstr>Montserrat Light</vt:lpstr>
      <vt:lpstr>Canva Sans Bold</vt:lpstr>
      <vt:lpstr>TAN Tangkiwood</vt:lpstr>
      <vt:lpstr>Codec Pro</vt:lpstr>
      <vt:lpstr>Arial</vt:lpstr>
      <vt:lpstr>Noto Sans</vt:lpstr>
      <vt:lpstr>Office Theme</vt:lpstr>
      <vt:lpstr>PowerPoint Presentation</vt:lpstr>
      <vt:lpstr>PowerPoint Presentation</vt:lpstr>
      <vt:lpstr>PowerPoint Presentation</vt:lpstr>
      <vt:lpstr>PowerPoint Presentation</vt:lpstr>
      <vt:lpstr>FRONTEND-Streamlit, HTML5, CSS3, JavaScript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cp:lastModifiedBy>KRISHNANAND Yadav</cp:lastModifiedBy>
  <cp:revision>3</cp:revision>
  <dcterms:created xsi:type="dcterms:W3CDTF">2006-08-16T00:00:00Z</dcterms:created>
  <dcterms:modified xsi:type="dcterms:W3CDTF">2025-11-12T12:56:11Z</dcterms:modified>
  <dc:identifier>DAFzN0FU5d4</dc:identifier>
</cp:coreProperties>
</file>